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82E79-59C6-47B0-8050-F9F57FD65A29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B779-2AA6-48E5-92C2-2AD761CAF41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Expository Text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Chanda</a:t>
            </a:r>
            <a:r>
              <a:rPr lang="en-US" dirty="0" smtClean="0"/>
              <a:t> </a:t>
            </a:r>
            <a:r>
              <a:rPr lang="en-US" dirty="0" err="1" smtClean="0"/>
              <a:t>Addington</a:t>
            </a:r>
            <a:endParaRPr lang="en-US" dirty="0" smtClean="0"/>
          </a:p>
          <a:p>
            <a:r>
              <a:rPr lang="en-US" dirty="0" smtClean="0"/>
              <a:t>October 10,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Understandings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Recommended by Moss (2004) that the structures should be taught in a specific order to help align concept with developmental level.</a:t>
            </a:r>
          </a:p>
          <a:p>
            <a:pPr lvl="1"/>
            <a:r>
              <a:rPr lang="en-US" sz="2000" dirty="0" smtClean="0"/>
              <a:t>sequence and compare and contrast, description, cause and effect and problem and solution.</a:t>
            </a:r>
          </a:p>
          <a:p>
            <a:pPr lvl="1"/>
            <a:r>
              <a:rPr lang="en-US" sz="2000" dirty="0" smtClean="0"/>
              <a:t>Life cycle of a butterfly Vs. The Great Depression</a:t>
            </a:r>
          </a:p>
          <a:p>
            <a:pPr lvl="1"/>
            <a:endParaRPr lang="en-US" sz="20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Children as early as kindergarten can learn expository structures when directly taught.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can ensure the success of reading comprehension in students, </a:t>
            </a:r>
            <a:r>
              <a:rPr lang="en-US" dirty="0" smtClean="0"/>
              <a:t>by </a:t>
            </a:r>
            <a:r>
              <a:rPr lang="en-US" dirty="0"/>
              <a:t>learning the various expository text </a:t>
            </a:r>
            <a:r>
              <a:rPr lang="en-US" dirty="0" smtClean="0"/>
              <a:t>structures. </a:t>
            </a:r>
            <a:endParaRPr lang="en-US" dirty="0"/>
          </a:p>
        </p:txBody>
      </p:sp>
      <p:pic>
        <p:nvPicPr>
          <p:cNvPr id="1027" name="Picture 3" descr="C:\Documents and Settings\Chanda\Local Settings\Temporary Internet Files\Content.IE5\8BST4KYR\MP90039995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67200" y="4038600"/>
            <a:ext cx="3902825" cy="2601884"/>
          </a:xfrm>
          <a:prstGeom prst="rect">
            <a:avLst/>
          </a:prstGeom>
          <a:noFill/>
        </p:spPr>
      </p:pic>
      <p:pic>
        <p:nvPicPr>
          <p:cNvPr id="1028" name="Picture 4" descr="C:\Documents and Settings\Chanda\Local Settings\Temporary Internet Files\Content.IE5\8BST4KYR\MP9004394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81400"/>
            <a:ext cx="3200400" cy="2325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Dymock</a:t>
            </a:r>
            <a:r>
              <a:rPr lang="en-US" dirty="0"/>
              <a:t>, </a:t>
            </a:r>
            <a:r>
              <a:rPr lang="en-US" dirty="0" smtClean="0"/>
              <a:t>S. </a:t>
            </a:r>
            <a:r>
              <a:rPr lang="en-US" dirty="0"/>
              <a:t>(2005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Advocated the importance of teaching students expository text structure.</a:t>
            </a:r>
          </a:p>
          <a:p>
            <a:r>
              <a:rPr lang="en-US" dirty="0" smtClean="0"/>
              <a:t>Emphasized the importance of enhancing comprehension through understanding of expository text structure.</a:t>
            </a:r>
          </a:p>
          <a:p>
            <a:r>
              <a:rPr lang="en-US" dirty="0" smtClean="0"/>
              <a:t>Gave example of how to aid teaching of various structures.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Moss, B. (2004)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teaching sequence of the different expository text structures. </a:t>
            </a:r>
          </a:p>
          <a:p>
            <a:r>
              <a:rPr lang="en-US" dirty="0" smtClean="0"/>
              <a:t>Provided examples of the signal words to aid in comprehension of the structure.</a:t>
            </a:r>
          </a:p>
          <a:p>
            <a:r>
              <a:rPr lang="en-US" dirty="0" smtClean="0"/>
              <a:t>Provided examples of quality trade books.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Santoro, </a:t>
            </a:r>
            <a:r>
              <a:rPr lang="en-US" dirty="0" smtClean="0"/>
              <a:t>L., </a:t>
            </a:r>
            <a:r>
              <a:rPr lang="en-US" dirty="0"/>
              <a:t>Chard, D., Howard, L., &amp; Baker, S. (2008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Advocate teaching expository text to primary grades. </a:t>
            </a:r>
          </a:p>
          <a:p>
            <a:r>
              <a:rPr lang="en-US" dirty="0" smtClean="0"/>
              <a:t>Provided strategy for teaching expository text to students.</a:t>
            </a:r>
          </a:p>
          <a:p>
            <a:r>
              <a:rPr lang="en-US" dirty="0" smtClean="0"/>
              <a:t>Found in study that when students are taught strategies to help identify structure type, they are able to comprehend it better.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Different Types of Expository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Description</a:t>
            </a:r>
            <a:r>
              <a:rPr lang="en-US" dirty="0" smtClean="0"/>
              <a:t>- </a:t>
            </a:r>
            <a:r>
              <a:rPr lang="en-US" sz="2400" dirty="0" smtClean="0"/>
              <a:t>Gives a topic with information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Sequence</a:t>
            </a:r>
            <a:r>
              <a:rPr lang="en-US" dirty="0" smtClean="0"/>
              <a:t>- </a:t>
            </a:r>
            <a:r>
              <a:rPr lang="en-US" sz="2400" dirty="0" smtClean="0"/>
              <a:t>Provides </a:t>
            </a:r>
            <a:r>
              <a:rPr lang="en-US" sz="2400" dirty="0"/>
              <a:t>information in consecutive order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Compare and Contrast</a:t>
            </a:r>
            <a:r>
              <a:rPr lang="en-US" dirty="0" smtClean="0"/>
              <a:t>- </a:t>
            </a:r>
            <a:r>
              <a:rPr lang="en-US" sz="2400" dirty="0"/>
              <a:t>Involves gathering information that is similar and different between two or more topics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Cause and Effect</a:t>
            </a:r>
            <a:r>
              <a:rPr lang="en-US" dirty="0" smtClean="0"/>
              <a:t>- </a:t>
            </a:r>
            <a:r>
              <a:rPr lang="en-US" sz="2400" dirty="0"/>
              <a:t>Presents a situation and explains the result of it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/>
              <a:t>Problem and Solution</a:t>
            </a:r>
            <a:r>
              <a:rPr lang="en-US" dirty="0" smtClean="0"/>
              <a:t>- </a:t>
            </a:r>
            <a:r>
              <a:rPr lang="en-US" sz="2400" dirty="0"/>
              <a:t>Presents a dilemma then explains how it was resolved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533400"/>
          <a:ext cx="8382001" cy="49072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184502"/>
                <a:gridCol w="1421729"/>
                <a:gridCol w="1155154"/>
                <a:gridCol w="1688302"/>
                <a:gridCol w="1332870"/>
                <a:gridCol w="1599444"/>
              </a:tblGrid>
              <a:tr h="1043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Times New Roman" pitchFamily="18" charset="0"/>
                        </a:rPr>
                        <a:t>Type of Expository Structure</a:t>
                      </a:r>
                      <a:endParaRPr lang="en-US" sz="16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Times New Roman" pitchFamily="18" charset="0"/>
                        </a:rPr>
                        <a:t>Definition</a:t>
                      </a:r>
                      <a:endParaRPr lang="en-US" sz="16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Times New Roman" pitchFamily="18" charset="0"/>
                        </a:rPr>
                        <a:t>Signal Words</a:t>
                      </a:r>
                      <a:endParaRPr lang="en-US" sz="16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cs typeface="Times New Roman" pitchFamily="18" charset="0"/>
                        </a:rPr>
                        <a:t>Recommended Trade Books</a:t>
                      </a:r>
                      <a:endParaRPr lang="en-US" sz="1600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Strategies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Recommended Grade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17592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  <a:cs typeface="Times New Roman" pitchFamily="18" charset="0"/>
                        </a:rPr>
                        <a:t>Description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Gives a topic with information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None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dirty="0" smtClean="0"/>
                        <a:t>Bats</a:t>
                      </a:r>
                      <a:r>
                        <a:rPr lang="en-US" sz="1600" i="1" dirty="0" smtClean="0"/>
                        <a:t> </a:t>
                      </a:r>
                      <a:r>
                        <a:rPr lang="en-US" sz="1600" dirty="0" smtClean="0"/>
                        <a:t>by Gail Gibbons,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Semantic Map,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Read Aloud, KWL Chart,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Think Aloud, List,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Retelling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First Grade and Older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19977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Sequence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Provides information in consecutive order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/>
                        <a:t>First, second, third, then, next, last, before, after</a:t>
                      </a:r>
                      <a:r>
                        <a:rPr lang="en-US" sz="1600" dirty="0" smtClean="0"/>
                        <a:t>, and </a:t>
                      </a:r>
                      <a:r>
                        <a:rPr lang="en-US" sz="1600" i="1" dirty="0" smtClean="0"/>
                        <a:t>finally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My Puppy is Born </a:t>
                      </a:r>
                      <a:r>
                        <a:rPr lang="en-US" sz="1600" b="0" dirty="0" smtClean="0"/>
                        <a:t>by</a:t>
                      </a:r>
                      <a:r>
                        <a:rPr lang="en-US" sz="1600" dirty="0" smtClean="0"/>
                        <a:t> Joanna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The String, Timeline, Retelling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First Grade and Older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228601"/>
          <a:ext cx="7924801" cy="3886199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307184"/>
                <a:gridCol w="1307184"/>
                <a:gridCol w="1195632"/>
                <a:gridCol w="1418735"/>
                <a:gridCol w="1225485"/>
                <a:gridCol w="1470581"/>
              </a:tblGrid>
              <a:tr h="2122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Comparison and Contrast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Involves gathering information that is similar and different between two or more topics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/>
                        <a:t>Same as, alike, similar to, </a:t>
                      </a:r>
                      <a:r>
                        <a:rPr lang="en-US" sz="1600" b="0" i="1" dirty="0" smtClean="0"/>
                        <a:t>resembles, </a:t>
                      </a:r>
                      <a:r>
                        <a:rPr lang="en-US" sz="1600" b="0" i="1" dirty="0" smtClean="0"/>
                        <a:t>compared to, different from, unlike, but, </a:t>
                      </a:r>
                      <a:r>
                        <a:rPr lang="en-US" sz="1600" b="0" dirty="0" smtClean="0"/>
                        <a:t>and </a:t>
                      </a:r>
                      <a:r>
                        <a:rPr lang="en-US" sz="1600" b="0" i="1" dirty="0" smtClean="0"/>
                        <a:t>yet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Gator </a:t>
                      </a:r>
                      <a:r>
                        <a:rPr lang="en-US" sz="1600" b="1" i="1" dirty="0" smtClean="0"/>
                        <a:t>or Croc</a:t>
                      </a:r>
                      <a:r>
                        <a:rPr lang="en-US" sz="1600" dirty="0" smtClean="0"/>
                        <a:t> by </a:t>
                      </a:r>
                      <a:r>
                        <a:rPr lang="en-US" sz="1600" b="0" dirty="0" smtClean="0"/>
                        <a:t>Allen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="0" dirty="0" smtClean="0"/>
                        <a:t>Fowler</a:t>
                      </a:r>
                      <a:endParaRPr lang="en-US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Venn Diagram, </a:t>
                      </a:r>
                    </a:p>
                    <a:p>
                      <a:r>
                        <a:rPr lang="en-US" sz="1600" b="0" dirty="0" smtClean="0"/>
                        <a:t>KWL Chart, </a:t>
                      </a:r>
                    </a:p>
                    <a:p>
                      <a:r>
                        <a:rPr lang="en-US" sz="1600" b="0" dirty="0" smtClean="0"/>
                        <a:t>Retelling,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First Grade and Older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</a:tr>
              <a:tr h="1600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Cause and Effect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Presents a situation and explains the result of it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If, as a result of, since, in order to, cause, </a:t>
                      </a:r>
                      <a:r>
                        <a:rPr lang="en-US" sz="1600" dirty="0" smtClean="0"/>
                        <a:t>and</a:t>
                      </a:r>
                      <a:r>
                        <a:rPr lang="en-US" sz="1600" i="1" dirty="0" smtClean="0"/>
                        <a:t> effect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What Makes Day and Night? </a:t>
                      </a:r>
                      <a:r>
                        <a:rPr lang="en-US" sz="1600" dirty="0" smtClean="0"/>
                        <a:t>by Franklyn </a:t>
                      </a:r>
                      <a:r>
                        <a:rPr lang="en-US" sz="1600" dirty="0" err="1" smtClean="0"/>
                        <a:t>Bramley</a:t>
                      </a:r>
                      <a:r>
                        <a:rPr lang="en-US" sz="1600" dirty="0" smtClean="0"/>
                        <a:t>,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 Aloud,</a:t>
                      </a:r>
                    </a:p>
                    <a:p>
                      <a:r>
                        <a:rPr lang="en-US" sz="1600" dirty="0" smtClean="0"/>
                        <a:t>KWL Chart,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Retellings. Web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Third Grade and Older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381000"/>
          <a:ext cx="8001001" cy="20421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319753"/>
                <a:gridCol w="1319753"/>
                <a:gridCol w="1072299"/>
                <a:gridCol w="1567206"/>
                <a:gridCol w="1237268"/>
                <a:gridCol w="1484722"/>
              </a:tblGrid>
              <a:tr h="1828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Problem and Solution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Presents a dilemma then explains how it was resolved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 smtClean="0"/>
                        <a:t>problem, solution, because, cause, since, as a result, </a:t>
                      </a:r>
                      <a:r>
                        <a:rPr lang="en-US" sz="1600" b="0" dirty="0" smtClean="0"/>
                        <a:t>and </a:t>
                      </a:r>
                      <a:r>
                        <a:rPr lang="en-US" sz="1600" b="0" i="1" dirty="0" smtClean="0"/>
                        <a:t>so that</a:t>
                      </a:r>
                      <a:endParaRPr lang="en-US" sz="1600" b="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If </a:t>
                      </a:r>
                      <a:r>
                        <a:rPr lang="en-US" sz="1600" b="1" i="1" dirty="0" smtClean="0"/>
                        <a:t>You Traveled on the Underground Railroad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="0" dirty="0" smtClean="0"/>
                        <a:t>by Ellen Levine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Read Aloud,</a:t>
                      </a:r>
                    </a:p>
                    <a:p>
                      <a:r>
                        <a:rPr lang="en-US" sz="1600" b="0" dirty="0" smtClean="0"/>
                        <a:t>KWL Chart,</a:t>
                      </a:r>
                    </a:p>
                    <a:p>
                      <a:r>
                        <a:rPr lang="en-US" sz="1600" b="0" dirty="0" smtClean="0"/>
                        <a:t>Retelling,</a:t>
                      </a:r>
                    </a:p>
                    <a:p>
                      <a:r>
                        <a:rPr lang="en-US" sz="1600" b="0" dirty="0" smtClean="0"/>
                        <a:t>Web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Third Grade and Older</a:t>
                      </a:r>
                    </a:p>
                    <a:p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535</Words>
  <Application>Microsoft Office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Expository Text Structure</vt:lpstr>
      <vt:lpstr>One can ensure the success of reading comprehension in students, by learning the various expository text structures. </vt:lpstr>
      <vt:lpstr>Dymock, S. (2005)</vt:lpstr>
      <vt:lpstr>Moss, B. (2004)</vt:lpstr>
      <vt:lpstr>Santoro, L., Chard, D., Howard, L., &amp; Baker, S. (2008) </vt:lpstr>
      <vt:lpstr>Five Different Types of Expository Text</vt:lpstr>
      <vt:lpstr>Slide 7</vt:lpstr>
      <vt:lpstr>Slide 8</vt:lpstr>
      <vt:lpstr>Slide 9</vt:lpstr>
      <vt:lpstr>New Understandings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Expository Text Structure</dc:title>
  <dc:creator>Chanda</dc:creator>
  <cp:lastModifiedBy>Chanda</cp:lastModifiedBy>
  <cp:revision>16</cp:revision>
  <dcterms:created xsi:type="dcterms:W3CDTF">2010-10-10T16:52:48Z</dcterms:created>
  <dcterms:modified xsi:type="dcterms:W3CDTF">2010-10-10T19:17:23Z</dcterms:modified>
</cp:coreProperties>
</file>